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73" r:id="rId2"/>
    <p:sldId id="465" r:id="rId3"/>
    <p:sldId id="463" r:id="rId4"/>
    <p:sldId id="468" r:id="rId5"/>
    <p:sldId id="396" r:id="rId6"/>
    <p:sldId id="451" r:id="rId7"/>
    <p:sldId id="452" r:id="rId8"/>
    <p:sldId id="453" r:id="rId9"/>
    <p:sldId id="437" r:id="rId10"/>
    <p:sldId id="471" r:id="rId11"/>
    <p:sldId id="470" r:id="rId12"/>
    <p:sldId id="416" r:id="rId13"/>
    <p:sldId id="438" r:id="rId14"/>
    <p:sldId id="412" r:id="rId15"/>
    <p:sldId id="442" r:id="rId16"/>
    <p:sldId id="443" r:id="rId17"/>
    <p:sldId id="461" r:id="rId18"/>
    <p:sldId id="472" r:id="rId19"/>
    <p:sldId id="427" r:id="rId20"/>
    <p:sldId id="428" r:id="rId21"/>
    <p:sldId id="399" r:id="rId22"/>
    <p:sldId id="450" r:id="rId23"/>
    <p:sldId id="449" r:id="rId24"/>
    <p:sldId id="469" r:id="rId25"/>
    <p:sldId id="458" r:id="rId26"/>
    <p:sldId id="457" r:id="rId27"/>
    <p:sldId id="408" r:id="rId28"/>
    <p:sldId id="426" r:id="rId29"/>
    <p:sldId id="411" r:id="rId30"/>
    <p:sldId id="440" r:id="rId31"/>
    <p:sldId id="441" r:id="rId32"/>
    <p:sldId id="409" r:id="rId33"/>
    <p:sldId id="425" r:id="rId34"/>
    <p:sldId id="424" r:id="rId35"/>
    <p:sldId id="422" r:id="rId36"/>
    <p:sldId id="423" r:id="rId37"/>
    <p:sldId id="433" r:id="rId38"/>
    <p:sldId id="456" r:id="rId39"/>
    <p:sldId id="455" r:id="rId40"/>
    <p:sldId id="459" r:id="rId41"/>
    <p:sldId id="460" r:id="rId42"/>
    <p:sldId id="454" r:id="rId43"/>
    <p:sldId id="448" r:id="rId44"/>
    <p:sldId id="400" r:id="rId45"/>
    <p:sldId id="402" r:id="rId46"/>
    <p:sldId id="398" r:id="rId47"/>
    <p:sldId id="401" r:id="rId48"/>
    <p:sldId id="415" r:id="rId49"/>
    <p:sldId id="413" r:id="rId50"/>
    <p:sldId id="432" r:id="rId51"/>
    <p:sldId id="403" r:id="rId52"/>
    <p:sldId id="439" r:id="rId53"/>
    <p:sldId id="405" r:id="rId54"/>
    <p:sldId id="462" r:id="rId55"/>
    <p:sldId id="430" r:id="rId56"/>
    <p:sldId id="404" r:id="rId57"/>
    <p:sldId id="431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000066"/>
    <a:srgbClr val="292929"/>
    <a:srgbClr val="CC6600"/>
    <a:srgbClr val="DDDDDD"/>
    <a:srgbClr val="3333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951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778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D24385-DEC1-4A97-89C7-64F69B87B7B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0974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09E229-5557-4465-B80F-F31CAE831EC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93473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62177C-ED55-485F-8BF7-42FF476C4EFC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5312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16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0878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17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2875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18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8891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2468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20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18636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21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738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22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6723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2254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24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0700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25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7676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5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559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26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48037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27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GB" altLang="en-US" dirty="0" err="1" smtClean="0"/>
              <a:t>Candes</a:t>
            </a:r>
            <a:r>
              <a:rPr lang="en-GB" altLang="en-US" dirty="0" smtClean="0"/>
              <a:t> (Caltech) 4000+ citations; </a:t>
            </a:r>
            <a:r>
              <a:rPr lang="en-GB" altLang="en-US" dirty="0" err="1" smtClean="0"/>
              <a:t>Donoho</a:t>
            </a:r>
            <a:r>
              <a:rPr lang="en-GB" altLang="en-US" dirty="0" smtClean="0"/>
              <a:t> (Stanford)</a:t>
            </a:r>
            <a:r>
              <a:rPr lang="en-GB" altLang="en-US" baseline="0" dirty="0" smtClean="0"/>
              <a:t> 6000+ citations; </a:t>
            </a:r>
            <a:r>
              <a:rPr lang="en-GB" altLang="en-US" baseline="0" dirty="0" err="1" smtClean="0"/>
              <a:t>Lustig</a:t>
            </a:r>
            <a:r>
              <a:rPr lang="en-GB" altLang="en-US" baseline="0" dirty="0" smtClean="0"/>
              <a:t> (Stanford) 1300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88414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28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GB" altLang="en-US" dirty="0" err="1" smtClean="0"/>
              <a:t>Candes</a:t>
            </a:r>
            <a:r>
              <a:rPr lang="en-GB" altLang="en-US" dirty="0" smtClean="0"/>
              <a:t> (Caltech) 4000+ citations; </a:t>
            </a:r>
            <a:r>
              <a:rPr lang="en-GB" altLang="en-US" dirty="0" err="1" smtClean="0"/>
              <a:t>Donoho</a:t>
            </a:r>
            <a:r>
              <a:rPr lang="en-GB" altLang="en-US" dirty="0" smtClean="0"/>
              <a:t> (Stanford)</a:t>
            </a:r>
            <a:r>
              <a:rPr lang="en-GB" altLang="en-US" baseline="0" dirty="0" smtClean="0"/>
              <a:t> 6000+ citations; </a:t>
            </a:r>
            <a:r>
              <a:rPr lang="en-GB" altLang="en-US" baseline="0" dirty="0" err="1" smtClean="0"/>
              <a:t>Lustig</a:t>
            </a:r>
            <a:r>
              <a:rPr lang="en-GB" altLang="en-US" baseline="0" dirty="0" smtClean="0"/>
              <a:t> (Stanford) 1300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80728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29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0485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30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17544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31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8823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32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1638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33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3750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34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34839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35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1477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9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82761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36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6105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37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90680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38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5485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39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29901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40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07284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41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04018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42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844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44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14695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45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440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46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709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10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55748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47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85345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48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47519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49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39147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50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11852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51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69378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72DAC-9654-4E57-A600-8791EE65006C}" type="slidenum">
              <a:rPr lang="en-GB" altLang="en-US"/>
              <a:pPr/>
              <a:t>52</a:t>
            </a:fld>
            <a:endParaRPr lang="en-GB" alt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755397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53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50236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54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70905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55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33406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56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7408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11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90427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57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150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3625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13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758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14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8534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EF299-CBDB-46DE-B6EB-FCDCA8C30DE5}" type="slidenum">
              <a:rPr lang="en-GB" altLang="en-US"/>
              <a:pPr/>
              <a:t>15</a:t>
            </a:fld>
            <a:endParaRPr lang="en-GB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515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30186-A7A7-4CCB-B0C2-13A4E842DE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145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66817F-4CDB-4EDD-ABD8-2F816D07B4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57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5DD73D-C11D-457C-9E4C-C132E68853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889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E94B4E5-47A9-45F0-ABD7-920D27A350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45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240F1-E316-4447-BAB3-EAEDF78C38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31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4ADEC-61C6-40E3-8D1C-EE1A0EE93E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355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E9585-3224-41B1-9FAA-3FFE4D81F2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274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2DD0C-82E1-42EC-B767-24C112BCE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61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A148F-B835-41D3-A96C-9BE4F8DC7E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14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03DF5-4D88-49C4-AB0D-2A5975470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10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C8E3D-2C12-4087-8A78-A3272639E3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1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5A3D0-84B9-4493-8FF2-B15195F12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02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A730B3-E50E-4803-9AB8-23C4C161BE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if"/><Relationship Id="rId4" Type="http://schemas.openxmlformats.org/officeDocument/2006/relationships/image" Target="../media/image22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"/><Relationship Id="rId4" Type="http://schemas.openxmlformats.org/officeDocument/2006/relationships/image" Target="../media/image25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07380" y="1988800"/>
            <a:ext cx="9142413" cy="39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Making do with less (data):</a:t>
            </a:r>
          </a:p>
          <a:p>
            <a:r>
              <a:rPr lang="en-GB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Compressed Sensing in </a:t>
            </a:r>
            <a:r>
              <a:rPr lang="en-GB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MRI</a:t>
            </a:r>
          </a:p>
          <a:p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altLang="en-US" sz="2400" b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Ian Marshall </a:t>
            </a:r>
          </a:p>
          <a:p>
            <a:endParaRPr lang="en-GB" alt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Centre for Clinical Brain Sciences</a:t>
            </a:r>
            <a:endParaRPr lang="en-GB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University of Edinburgh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70" y="620611"/>
            <a:ext cx="2431853" cy="752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50" y="619138"/>
            <a:ext cx="1728960" cy="578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30" y="296652"/>
            <a:ext cx="1694310" cy="1121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0" y="469078"/>
            <a:ext cx="1087662" cy="1087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0" y="6021360"/>
            <a:ext cx="3546840" cy="608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9839" y="488804"/>
            <a:ext cx="3974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 acquisition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11860" y="2458501"/>
            <a:ext cx="1749197" cy="2482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Excite</a:t>
            </a:r>
          </a:p>
          <a:p>
            <a:pPr>
              <a:lnSpc>
                <a:spcPct val="150000"/>
              </a:lnSpc>
            </a:pPr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Evolve</a:t>
            </a:r>
          </a:p>
          <a:p>
            <a:pPr>
              <a:lnSpc>
                <a:spcPct val="150000"/>
              </a:lnSpc>
            </a:pPr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9839" y="1988840"/>
            <a:ext cx="209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endParaRPr lang="en-GB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1188" y="5050921"/>
            <a:ext cx="6221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spatially encoded</a:t>
            </a:r>
            <a:endParaRPr lang="en-GB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93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9839" y="488804"/>
            <a:ext cx="3974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 acquisition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69" y="1484730"/>
            <a:ext cx="7747283" cy="4680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9990" y="5703715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 bwMode="auto">
          <a:xfrm flipH="1">
            <a:off x="1828800" y="5934548"/>
            <a:ext cx="2671190" cy="90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5095025" y="5934547"/>
            <a:ext cx="2429385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13109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50" y="0"/>
            <a:ext cx="9247576" cy="69433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5076070" y="1700760"/>
            <a:ext cx="3384470" cy="33124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640" y="4869200"/>
            <a:ext cx="147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phase (</a:t>
            </a:r>
            <a:r>
              <a:rPr lang="en-GB" dirty="0" err="1" smtClean="0"/>
              <a:t>k</a:t>
            </a:r>
            <a:r>
              <a:rPr lang="en-GB" baseline="-25000" dirty="0" err="1" smtClean="0"/>
              <a:t>y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61796" y="3115804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Phase (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4906" y="5733320"/>
            <a:ext cx="1439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k-space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979640" y="4869200"/>
            <a:ext cx="1475084" cy="576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8845" y="4896803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Readout (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458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50" y="0"/>
            <a:ext cx="9247576" cy="6943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650" y="5589300"/>
            <a:ext cx="5897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k-space			image space</a:t>
            </a:r>
            <a:endParaRPr lang="en-GB" sz="32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211950" y="3356990"/>
            <a:ext cx="93613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4355970" y="2852920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18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10" y="119581"/>
            <a:ext cx="6432730" cy="6045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7895" y="6165690"/>
            <a:ext cx="4248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92929"/>
                </a:solidFill>
              </a:rPr>
              <a:t>http://www.eecs.berkeley.edu/~mlustig/</a:t>
            </a:r>
          </a:p>
        </p:txBody>
      </p:sp>
    </p:spTree>
    <p:extLst>
      <p:ext uri="{BB962C8B-B14F-4D97-AF65-F5344CB8AC3E}">
        <p14:creationId xmlns:p14="http://schemas.microsoft.com/office/powerpoint/2010/main" val="1465516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50" y="0"/>
            <a:ext cx="9247576" cy="6943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650" y="5589300"/>
            <a:ext cx="5897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k-space			image space</a:t>
            </a:r>
            <a:endParaRPr lang="en-GB" sz="32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211950" y="3356990"/>
            <a:ext cx="93613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4355970" y="2852920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90" y="1742502"/>
            <a:ext cx="3248025" cy="3228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515" y="1742502"/>
            <a:ext cx="32099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08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76" y="0"/>
            <a:ext cx="9247576" cy="6943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650" y="5589300"/>
            <a:ext cx="5897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k-space			image space</a:t>
            </a:r>
            <a:endParaRPr lang="en-GB" sz="32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211950" y="3356990"/>
            <a:ext cx="93613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4355970" y="2852920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27480" y="1484730"/>
            <a:ext cx="3528490" cy="144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55470" y="3789050"/>
            <a:ext cx="3528490" cy="12961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90" y="1761551"/>
            <a:ext cx="3219450" cy="3190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5148004" y="1761551"/>
            <a:ext cx="3168022" cy="3190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85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76" y="0"/>
            <a:ext cx="9247576" cy="6943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650" y="5589300"/>
            <a:ext cx="5897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k-space			image space</a:t>
            </a:r>
            <a:endParaRPr lang="en-GB" sz="32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211950" y="3356990"/>
            <a:ext cx="93613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4355970" y="2852920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27480" y="1484730"/>
            <a:ext cx="3528490" cy="144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55470" y="3789050"/>
            <a:ext cx="3528490" cy="12961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11" y="1752027"/>
            <a:ext cx="3181350" cy="3209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90" y="1761551"/>
            <a:ext cx="32194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88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50" y="0"/>
            <a:ext cx="9247576" cy="6943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650" y="5589300"/>
            <a:ext cx="5897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k-space			image space</a:t>
            </a:r>
            <a:endParaRPr lang="en-GB" sz="32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211950" y="3356990"/>
            <a:ext cx="93613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4355970" y="2852920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43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20"/>
            <a:ext cx="9186220" cy="65974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5148080" y="1628750"/>
            <a:ext cx="3240450" cy="33124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55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en-GB" dirty="0" smtClean="0"/>
              <a:t>Partners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187460"/>
            <a:ext cx="3598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 smtClean="0">
                <a:solidFill>
                  <a:srgbClr val="002060"/>
                </a:solidFill>
              </a:rPr>
              <a:t>Beneficiaries (Full Partners)</a:t>
            </a:r>
            <a:endParaRPr lang="en-GB" sz="2400" u="sng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56176" y="1340768"/>
            <a:ext cx="2665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 smtClean="0">
                <a:solidFill>
                  <a:srgbClr val="002060"/>
                </a:solidFill>
              </a:rPr>
              <a:t>(Associate) Partners</a:t>
            </a:r>
            <a:endParaRPr lang="en-GB" sz="2400" u="sng" dirty="0">
              <a:solidFill>
                <a:srgbClr val="002060"/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251520" y="1628800"/>
            <a:ext cx="8322083" cy="4536504"/>
            <a:chOff x="353836" y="1628800"/>
            <a:chExt cx="8322083" cy="4536504"/>
          </a:xfrm>
        </p:grpSpPr>
        <p:pic>
          <p:nvPicPr>
            <p:cNvPr id="5" name="Picture 2" descr="C:\Users\markp\OneDrive\Documents\Projects\SpaRTaN\Map\europe-305055_640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78" b="-1825"/>
            <a:stretch/>
          </p:blipFill>
          <p:spPr bwMode="auto">
            <a:xfrm>
              <a:off x="2021929" y="1628800"/>
              <a:ext cx="5286375" cy="43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53836" y="3236493"/>
              <a:ext cx="136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Surrey* (UK)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3836" y="2724598"/>
              <a:ext cx="11991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UEdin (UK)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3836" y="5284073"/>
              <a:ext cx="778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IT (PT)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3836" y="4260283"/>
              <a:ext cx="1132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INRIA (FR)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79758" y="4017071"/>
              <a:ext cx="1196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EPFL* (CH)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3836" y="2212703"/>
              <a:ext cx="914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TUT (FI)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3836" y="3748388"/>
              <a:ext cx="1672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rgbClr val="002060"/>
                  </a:solidFill>
                </a:rPr>
                <a:t>Fraunhofer</a:t>
              </a:r>
              <a:r>
                <a:rPr lang="en-GB" dirty="0" smtClean="0">
                  <a:solidFill>
                    <a:srgbClr val="002060"/>
                  </a:solidFill>
                </a:rPr>
                <a:t> (DE)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96594" y="2043443"/>
              <a:ext cx="1279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CEDAR (UK)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627784" y="2884294"/>
              <a:ext cx="153565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81949" y="3741503"/>
              <a:ext cx="153565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183010" y="4062892"/>
              <a:ext cx="153565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70095" y="4510478"/>
              <a:ext cx="1605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rgbClr val="002060"/>
                  </a:solidFill>
                </a:rPr>
                <a:t>VisioSafe</a:t>
              </a:r>
              <a:r>
                <a:rPr lang="en-GB" dirty="0" smtClean="0">
                  <a:solidFill>
                    <a:srgbClr val="002060"/>
                  </a:solidFill>
                </a:rPr>
                <a:t>* (CH)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3836" y="1700808"/>
              <a:ext cx="2217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Noiseless Imaging (FI)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292080" y="2060848"/>
              <a:ext cx="153565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220072" y="1977551"/>
              <a:ext cx="153565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102890" y="5323786"/>
              <a:ext cx="153565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635896" y="4365104"/>
              <a:ext cx="153565" cy="14401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cxnSp>
          <p:nvCxnSpPr>
            <p:cNvPr id="27" name="Straight Connector 26"/>
            <p:cNvCxnSpPr>
              <a:stCxn id="8" idx="3"/>
              <a:endCxn id="25" idx="2"/>
            </p:cNvCxnSpPr>
            <p:nvPr/>
          </p:nvCxnSpPr>
          <p:spPr>
            <a:xfrm flipV="1">
              <a:off x="1132191" y="5395794"/>
              <a:ext cx="970699" cy="729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3707904" y="4437112"/>
              <a:ext cx="153565" cy="14401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cxnSp>
          <p:nvCxnSpPr>
            <p:cNvPr id="30" name="Straight Connector 29"/>
            <p:cNvCxnSpPr>
              <a:stCxn id="10" idx="1"/>
              <a:endCxn id="18" idx="6"/>
            </p:cNvCxnSpPr>
            <p:nvPr/>
          </p:nvCxnSpPr>
          <p:spPr>
            <a:xfrm flipH="1">
              <a:off x="3789461" y="4201737"/>
              <a:ext cx="3690297" cy="235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4" name="Straight Connector 1023"/>
            <p:cNvCxnSpPr>
              <a:stCxn id="20" idx="1"/>
              <a:endCxn id="29" idx="6"/>
            </p:cNvCxnSpPr>
            <p:nvPr/>
          </p:nvCxnSpPr>
          <p:spPr>
            <a:xfrm flipH="1" flipV="1">
              <a:off x="3861469" y="4509120"/>
              <a:ext cx="3208626" cy="18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Straight Connector 1026"/>
            <p:cNvCxnSpPr>
              <a:stCxn id="9" idx="3"/>
              <a:endCxn id="17" idx="2"/>
            </p:cNvCxnSpPr>
            <p:nvPr/>
          </p:nvCxnSpPr>
          <p:spPr>
            <a:xfrm flipV="1">
              <a:off x="1485877" y="4134900"/>
              <a:ext cx="1697133" cy="3100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Straight Connector 1028"/>
            <p:cNvCxnSpPr>
              <a:stCxn id="4" idx="3"/>
              <a:endCxn id="16" idx="2"/>
            </p:cNvCxnSpPr>
            <p:nvPr/>
          </p:nvCxnSpPr>
          <p:spPr>
            <a:xfrm>
              <a:off x="1718633" y="3421159"/>
              <a:ext cx="1163316" cy="3923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Straight Connector 1030"/>
            <p:cNvCxnSpPr>
              <a:stCxn id="7" idx="3"/>
              <a:endCxn id="15" idx="2"/>
            </p:cNvCxnSpPr>
            <p:nvPr/>
          </p:nvCxnSpPr>
          <p:spPr>
            <a:xfrm>
              <a:off x="1553010" y="2909264"/>
              <a:ext cx="1074774" cy="470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Straight Connector 1033"/>
            <p:cNvCxnSpPr>
              <a:stCxn id="21" idx="3"/>
              <a:endCxn id="22" idx="2"/>
            </p:cNvCxnSpPr>
            <p:nvPr/>
          </p:nvCxnSpPr>
          <p:spPr>
            <a:xfrm>
              <a:off x="2571110" y="1885474"/>
              <a:ext cx="2648962" cy="1640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Straight Connector 1035"/>
            <p:cNvCxnSpPr>
              <a:stCxn id="11" idx="3"/>
              <a:endCxn id="23" idx="3"/>
            </p:cNvCxnSpPr>
            <p:nvPr/>
          </p:nvCxnSpPr>
          <p:spPr>
            <a:xfrm flipV="1">
              <a:off x="1267869" y="2183773"/>
              <a:ext cx="4046700" cy="2135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Straight Connector 1037"/>
            <p:cNvCxnSpPr>
              <a:stCxn id="13" idx="1"/>
              <a:endCxn id="24" idx="7"/>
            </p:cNvCxnSpPr>
            <p:nvPr/>
          </p:nvCxnSpPr>
          <p:spPr>
            <a:xfrm flipH="1">
              <a:off x="3046892" y="2228109"/>
              <a:ext cx="4349702" cy="13772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3940554" y="3789040"/>
              <a:ext cx="153565" cy="14401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cxnSp>
          <p:nvCxnSpPr>
            <p:cNvPr id="1042" name="Straight Connector 1041"/>
            <p:cNvCxnSpPr>
              <a:stCxn id="12" idx="3"/>
              <a:endCxn id="82" idx="2"/>
            </p:cNvCxnSpPr>
            <p:nvPr/>
          </p:nvCxnSpPr>
          <p:spPr>
            <a:xfrm flipV="1">
              <a:off x="2026794" y="3861048"/>
              <a:ext cx="1850586" cy="720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53836" y="4772178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TUM (DE)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cxnSp>
          <p:nvCxnSpPr>
            <p:cNvPr id="41" name="Straight Connector 40"/>
            <p:cNvCxnSpPr>
              <a:stCxn id="40" idx="3"/>
              <a:endCxn id="39" idx="2"/>
            </p:cNvCxnSpPr>
            <p:nvPr/>
          </p:nvCxnSpPr>
          <p:spPr>
            <a:xfrm flipV="1">
              <a:off x="1444199" y="4210004"/>
              <a:ext cx="2614196" cy="746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53836" y="5795972"/>
              <a:ext cx="944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CTI (GR)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cxnSp>
          <p:nvCxnSpPr>
            <p:cNvPr id="53" name="Straight Connector 52"/>
            <p:cNvCxnSpPr>
              <a:stCxn id="52" idx="3"/>
              <a:endCxn id="51" idx="2"/>
            </p:cNvCxnSpPr>
            <p:nvPr/>
          </p:nvCxnSpPr>
          <p:spPr>
            <a:xfrm flipV="1">
              <a:off x="1297877" y="5522774"/>
              <a:ext cx="3877213" cy="4578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7784328" y="3523664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GE (DE)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4130403" y="4077072"/>
              <a:ext cx="153565" cy="14401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4058395" y="4137996"/>
              <a:ext cx="153565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cxnSp>
          <p:nvCxnSpPr>
            <p:cNvPr id="73" name="Straight Connector 72"/>
            <p:cNvCxnSpPr>
              <a:stCxn id="71" idx="1"/>
              <a:endCxn id="72" idx="6"/>
            </p:cNvCxnSpPr>
            <p:nvPr/>
          </p:nvCxnSpPr>
          <p:spPr>
            <a:xfrm flipH="1">
              <a:off x="4283968" y="3708330"/>
              <a:ext cx="3500360" cy="4407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7092280" y="2536850"/>
              <a:ext cx="1583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A Analytic (UK)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987824" y="3595146"/>
              <a:ext cx="153565" cy="14401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915816" y="3584305"/>
              <a:ext cx="153565" cy="14401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cxnSp>
          <p:nvCxnSpPr>
            <p:cNvPr id="79" name="Straight Connector 78"/>
            <p:cNvCxnSpPr>
              <a:stCxn id="76" idx="1"/>
              <a:endCxn id="77" idx="6"/>
            </p:cNvCxnSpPr>
            <p:nvPr/>
          </p:nvCxnSpPr>
          <p:spPr>
            <a:xfrm flipH="1">
              <a:off x="3141389" y="2721516"/>
              <a:ext cx="3950891" cy="9456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3877380" y="3789040"/>
              <a:ext cx="153565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cxnSp>
          <p:nvCxnSpPr>
            <p:cNvPr id="84" name="Straight Connector 83"/>
            <p:cNvCxnSpPr>
              <a:stCxn id="87" idx="1"/>
              <a:endCxn id="49" idx="6"/>
            </p:cNvCxnSpPr>
            <p:nvPr/>
          </p:nvCxnSpPr>
          <p:spPr>
            <a:xfrm flipH="1">
              <a:off x="4094119" y="3214923"/>
              <a:ext cx="2998866" cy="6461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7092985" y="3030257"/>
              <a:ext cx="1582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rgbClr val="002060"/>
                  </a:solidFill>
                </a:rPr>
                <a:t>Songquito</a:t>
              </a:r>
              <a:r>
                <a:rPr lang="en-GB" dirty="0" smtClean="0">
                  <a:solidFill>
                    <a:srgbClr val="002060"/>
                  </a:solidFill>
                </a:rPr>
                <a:t> (DE)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198142" y="5003884"/>
              <a:ext cx="14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002060"/>
                  </a:solidFill>
                </a:rPr>
                <a:t>Bioiatriki</a:t>
              </a:r>
              <a:r>
                <a:rPr lang="en-GB" dirty="0">
                  <a:solidFill>
                    <a:srgbClr val="002060"/>
                  </a:solidFill>
                </a:rPr>
                <a:t> </a:t>
              </a:r>
              <a:r>
                <a:rPr lang="en-GB" dirty="0" smtClean="0">
                  <a:solidFill>
                    <a:srgbClr val="002060"/>
                  </a:solidFill>
                </a:rPr>
                <a:t>(GR)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5148064" y="5373216"/>
              <a:ext cx="153565" cy="14401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175090" y="5450766"/>
              <a:ext cx="153565" cy="14401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cxnSp>
          <p:nvCxnSpPr>
            <p:cNvPr id="92" name="Straight Connector 91"/>
            <p:cNvCxnSpPr>
              <a:stCxn id="89" idx="1"/>
              <a:endCxn id="91" idx="7"/>
            </p:cNvCxnSpPr>
            <p:nvPr/>
          </p:nvCxnSpPr>
          <p:spPr>
            <a:xfrm flipH="1">
              <a:off x="5279140" y="5188550"/>
              <a:ext cx="1919002" cy="2057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798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66" y="116540"/>
            <a:ext cx="9186220" cy="659744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4283960" y="3356990"/>
            <a:ext cx="93613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50375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480" y="940357"/>
            <a:ext cx="7921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better way?</a:t>
            </a: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510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480" y="940357"/>
            <a:ext cx="7921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better way?</a:t>
            </a: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images 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‘sparse’</a:t>
            </a:r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compression (RAW    JPEG)</a:t>
            </a: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724160" y="3573020"/>
            <a:ext cx="360050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39370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480" y="940357"/>
            <a:ext cx="7921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better way?</a:t>
            </a: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images 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‘sparse’</a:t>
            </a:r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compression (RAW    JPEG)</a:t>
            </a:r>
          </a:p>
          <a:p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don’t need the data, </a:t>
            </a:r>
            <a:endParaRPr lang="en-GB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it</a:t>
            </a:r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5724160" y="3573020"/>
            <a:ext cx="360050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35861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51" y="0"/>
            <a:ext cx="727589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0052" y="6237312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FrontalCortex.com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88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0" y="1611794"/>
            <a:ext cx="3756420" cy="3749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30" y="1124680"/>
            <a:ext cx="4848225" cy="4867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540" y="6237390"/>
            <a:ext cx="6587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://www.eecs.berkeley.edu/~mlustig/CS.html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333" y="102741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T2w brain image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80" y="548600"/>
            <a:ext cx="2670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</a:rPr>
              <a:t>Wavelet transform</a:t>
            </a:r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39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4475"/>
            <a:ext cx="9144000" cy="3209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490" y="5157240"/>
            <a:ext cx="7995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Original	10% wavelet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coeffs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			difference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03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3149" y="548600"/>
            <a:ext cx="5426486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Compressed Sensing</a:t>
            </a:r>
          </a:p>
          <a:p>
            <a:pPr algn="ctr"/>
            <a:endParaRPr lang="en-GB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Candes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2006, </a:t>
            </a:r>
            <a:r>
              <a:rPr lang="en-GB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Donoho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2006</a:t>
            </a:r>
          </a:p>
          <a:p>
            <a:pPr algn="ctr"/>
            <a:r>
              <a:rPr lang="en-GB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IEEE Trans </a:t>
            </a:r>
            <a:r>
              <a:rPr lang="en-GB" sz="28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en-GB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Theory</a:t>
            </a:r>
          </a:p>
          <a:p>
            <a:pPr algn="ctr"/>
            <a:endParaRPr lang="en-GB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Lustig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GB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</a:t>
            </a:r>
            <a:r>
              <a:rPr lang="en-GB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2007</a:t>
            </a:r>
          </a:p>
          <a:p>
            <a:pPr algn="ctr"/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33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6063" y="548600"/>
            <a:ext cx="6160661" cy="57246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Compressed Sensing</a:t>
            </a:r>
          </a:p>
          <a:p>
            <a:pPr algn="ctr"/>
            <a:endParaRPr lang="en-GB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Candes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2006, </a:t>
            </a:r>
            <a:r>
              <a:rPr lang="en-GB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Donoho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2006</a:t>
            </a:r>
          </a:p>
          <a:p>
            <a:pPr algn="ctr"/>
            <a:r>
              <a:rPr lang="en-GB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IEEE Trans </a:t>
            </a:r>
            <a:r>
              <a:rPr lang="en-GB" sz="28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en-GB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Theory</a:t>
            </a:r>
          </a:p>
          <a:p>
            <a:pPr algn="ctr"/>
            <a:endParaRPr lang="en-GB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Lustig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</a:t>
            </a:r>
            <a:r>
              <a:rPr lang="en-GB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</a:t>
            </a:r>
            <a:r>
              <a:rPr lang="en-GB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</a:t>
            </a:r>
            <a:r>
              <a:rPr lang="en-GB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2007</a:t>
            </a:r>
          </a:p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sz="3600" b="1" dirty="0" err="1" smtClean="0">
                <a:solidFill>
                  <a:srgbClr val="FF0000"/>
                </a:solidFill>
              </a:rPr>
              <a:t>Sparsity</a:t>
            </a:r>
            <a:endParaRPr lang="en-GB" sz="36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sz="3600" b="1" dirty="0" smtClean="0">
                <a:solidFill>
                  <a:srgbClr val="FF0000"/>
                </a:solidFill>
              </a:rPr>
              <a:t>Randomly </a:t>
            </a:r>
            <a:r>
              <a:rPr lang="en-GB" sz="3600" b="1" dirty="0" err="1" smtClean="0">
                <a:solidFill>
                  <a:srgbClr val="FF0000"/>
                </a:solidFill>
              </a:rPr>
              <a:t>undersampled</a:t>
            </a:r>
            <a:r>
              <a:rPr lang="en-GB" sz="3600" b="1" dirty="0" smtClean="0">
                <a:solidFill>
                  <a:srgbClr val="FF0000"/>
                </a:solidFill>
              </a:rPr>
              <a:t> data</a:t>
            </a:r>
          </a:p>
          <a:p>
            <a:pPr algn="ctr">
              <a:lnSpc>
                <a:spcPct val="150000"/>
              </a:lnSpc>
            </a:pPr>
            <a:r>
              <a:rPr lang="en-GB" sz="3600" b="1" dirty="0" smtClean="0">
                <a:solidFill>
                  <a:srgbClr val="FF0000"/>
                </a:solidFill>
              </a:rPr>
              <a:t>Nonlinear reconstruction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48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108"/>
            <a:ext cx="9144000" cy="4249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977" y="4725180"/>
            <a:ext cx="7938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X			 FX				 UXF 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9590" y="735025"/>
            <a:ext cx="6264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http://www.eecs.berkeley.edu/~mlustig/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843760" y="1700760"/>
            <a:ext cx="6048840" cy="396055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835620" y="2348850"/>
            <a:ext cx="1224170" cy="165623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95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32" y="0"/>
            <a:ext cx="6335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0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108"/>
            <a:ext cx="9144000" cy="4249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977" y="4725180"/>
            <a:ext cx="7938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X			 FX				 UXF 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9590" y="735025"/>
            <a:ext cx="6264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http://www.eecs.berkeley.edu/~mlustig/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076070" y="1700760"/>
            <a:ext cx="3888540" cy="373230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00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108"/>
            <a:ext cx="9144000" cy="4249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977" y="4725180"/>
            <a:ext cx="7938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X			 FX				 UXF 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9590" y="735025"/>
            <a:ext cx="6264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http://www.eecs.berkeley.edu/~mlustig/</a:t>
            </a:r>
          </a:p>
        </p:txBody>
      </p:sp>
    </p:spTree>
    <p:extLst>
      <p:ext uri="{BB962C8B-B14F-4D97-AF65-F5344CB8AC3E}">
        <p14:creationId xmlns:p14="http://schemas.microsoft.com/office/powerpoint/2010/main" val="1306577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780" y="560814"/>
            <a:ext cx="319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Y  =  U F X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10" y="2956470"/>
            <a:ext cx="31623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87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780" y="560814"/>
            <a:ext cx="319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Y  =  U F X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470" y="1556740"/>
            <a:ext cx="76792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||Y  -  U F X||</a:t>
            </a:r>
            <a:r>
              <a:rPr lang="en-GB" sz="4000" b="1" baseline="30000" dirty="0">
                <a:solidFill>
                  <a:srgbClr val="FFFFFF"/>
                </a:solidFill>
              </a:rPr>
              <a:t>2</a:t>
            </a:r>
            <a:r>
              <a:rPr lang="en-GB" sz="4000" b="1" dirty="0">
                <a:solidFill>
                  <a:srgbClr val="FFFFFF"/>
                </a:solidFill>
              </a:rPr>
              <a:t> &lt; </a:t>
            </a:r>
            <a:r>
              <a:rPr lang="el-GR" sz="4000" b="1" dirty="0" smtClean="0">
                <a:solidFill>
                  <a:srgbClr val="FFFFFF"/>
                </a:solidFill>
              </a:rPr>
              <a:t>ε</a:t>
            </a:r>
            <a:r>
              <a:rPr lang="en-GB" sz="4000" b="1" dirty="0" smtClean="0">
                <a:solidFill>
                  <a:srgbClr val="FFFFFF"/>
                </a:solidFill>
              </a:rPr>
              <a:t>	</a:t>
            </a:r>
            <a:r>
              <a:rPr lang="en-GB" sz="4000" b="1" dirty="0" smtClean="0">
                <a:solidFill>
                  <a:srgbClr val="FFFF00"/>
                </a:solidFill>
              </a:rPr>
              <a:t>(</a:t>
            </a:r>
            <a:r>
              <a:rPr lang="en-GB" sz="3200" b="1" dirty="0" smtClean="0">
                <a:solidFill>
                  <a:srgbClr val="FFFF00"/>
                </a:solidFill>
              </a:rPr>
              <a:t>Least Squares) </a:t>
            </a: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10" y="2956470"/>
            <a:ext cx="31623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70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780" y="560814"/>
            <a:ext cx="319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Y  =  U F X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470" y="1556740"/>
            <a:ext cx="76792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||Y  -  U F X||</a:t>
            </a:r>
            <a:r>
              <a:rPr lang="en-GB" sz="4000" b="1" baseline="30000" dirty="0">
                <a:solidFill>
                  <a:srgbClr val="FFFFFF"/>
                </a:solidFill>
              </a:rPr>
              <a:t>2</a:t>
            </a:r>
            <a:r>
              <a:rPr lang="en-GB" sz="4000" b="1" dirty="0">
                <a:solidFill>
                  <a:srgbClr val="FFFFFF"/>
                </a:solidFill>
              </a:rPr>
              <a:t> &lt; </a:t>
            </a:r>
            <a:r>
              <a:rPr lang="el-GR" sz="4000" b="1" dirty="0" smtClean="0">
                <a:solidFill>
                  <a:srgbClr val="FFFFFF"/>
                </a:solidFill>
              </a:rPr>
              <a:t>ε</a:t>
            </a:r>
            <a:r>
              <a:rPr lang="en-GB" sz="4000" b="1" dirty="0" smtClean="0">
                <a:solidFill>
                  <a:srgbClr val="FFFFFF"/>
                </a:solidFill>
              </a:rPr>
              <a:t>	</a:t>
            </a:r>
            <a:r>
              <a:rPr lang="en-GB" sz="4000" b="1" dirty="0" smtClean="0">
                <a:solidFill>
                  <a:srgbClr val="FFFF00"/>
                </a:solidFill>
              </a:rPr>
              <a:t>(</a:t>
            </a:r>
            <a:r>
              <a:rPr lang="en-GB" sz="3200" b="1" dirty="0" smtClean="0">
                <a:solidFill>
                  <a:srgbClr val="FFFF00"/>
                </a:solidFill>
              </a:rPr>
              <a:t>Least Squares) </a:t>
            </a: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10" y="2956470"/>
            <a:ext cx="3162300" cy="313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90" y="2996940"/>
            <a:ext cx="3086100" cy="308610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6" idx="3"/>
            <a:endCxn id="7" idx="1"/>
          </p:cNvCxnSpPr>
          <p:nvPr/>
        </p:nvCxnSpPr>
        <p:spPr bwMode="auto">
          <a:xfrm>
            <a:off x="4205810" y="4524920"/>
            <a:ext cx="808580" cy="1507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64449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640" y="920864"/>
            <a:ext cx="5648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Compressed Sensing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460" y="2492869"/>
            <a:ext cx="8353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Minimise</a:t>
            </a:r>
            <a:r>
              <a:rPr lang="en-GB" sz="4000" b="1" dirty="0" smtClean="0">
                <a:solidFill>
                  <a:schemeClr val="bg1"/>
                </a:solidFill>
              </a:rPr>
              <a:t> ||Q X</a:t>
            </a:r>
            <a:r>
              <a:rPr lang="en-GB" sz="4000" b="1" dirty="0">
                <a:solidFill>
                  <a:schemeClr val="bg1"/>
                </a:solidFill>
              </a:rPr>
              <a:t>||</a:t>
            </a:r>
            <a:r>
              <a:rPr lang="en-GB" sz="4000" b="1" baseline="-25000" dirty="0">
                <a:solidFill>
                  <a:schemeClr val="bg1"/>
                </a:solidFill>
              </a:rPr>
              <a:t>1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smtClean="0">
                <a:solidFill>
                  <a:schemeClr val="bg1"/>
                </a:solidFill>
              </a:rPr>
              <a:t>		</a:t>
            </a:r>
            <a:r>
              <a:rPr lang="en-GB" sz="3200" b="1" dirty="0" smtClean="0">
                <a:solidFill>
                  <a:srgbClr val="FFFF00"/>
                </a:solidFill>
              </a:rPr>
              <a:t>(sparsity)</a:t>
            </a:r>
          </a:p>
          <a:p>
            <a:endParaRPr lang="en-GB" sz="3200" b="1" dirty="0">
              <a:solidFill>
                <a:schemeClr val="bg1"/>
              </a:solidFill>
            </a:endParaRPr>
          </a:p>
          <a:p>
            <a:r>
              <a:rPr lang="en-GB" sz="3200" b="1" dirty="0" smtClean="0">
                <a:solidFill>
                  <a:schemeClr val="bg1"/>
                </a:solidFill>
              </a:rPr>
              <a:t>subject to…</a:t>
            </a:r>
            <a:endParaRPr lang="en-GB" sz="3200" b="1" dirty="0">
              <a:solidFill>
                <a:schemeClr val="bg1"/>
              </a:solidFill>
            </a:endParaRPr>
          </a:p>
          <a:p>
            <a:r>
              <a:rPr lang="en-GB" sz="4000" b="1" dirty="0" smtClean="0">
                <a:solidFill>
                  <a:schemeClr val="bg1"/>
                </a:solidFill>
              </a:rPr>
              <a:t>||Y  -  U F X||</a:t>
            </a:r>
            <a:r>
              <a:rPr lang="en-GB" sz="4000" b="1" baseline="30000" dirty="0" smtClean="0">
                <a:solidFill>
                  <a:schemeClr val="bg1"/>
                </a:solidFill>
              </a:rPr>
              <a:t>2</a:t>
            </a:r>
            <a:r>
              <a:rPr lang="en-GB" sz="4000" b="1" dirty="0" smtClean="0">
                <a:solidFill>
                  <a:schemeClr val="bg1"/>
                </a:solidFill>
              </a:rPr>
              <a:t> &lt; </a:t>
            </a:r>
            <a:r>
              <a:rPr lang="el-GR" sz="4000" b="1" dirty="0" smtClean="0">
                <a:solidFill>
                  <a:schemeClr val="bg1"/>
                </a:solidFill>
              </a:rPr>
              <a:t>ε</a:t>
            </a:r>
            <a:r>
              <a:rPr lang="en-GB" sz="4000" b="1" dirty="0" smtClean="0">
                <a:solidFill>
                  <a:schemeClr val="bg1"/>
                </a:solidFill>
              </a:rPr>
              <a:t> 	</a:t>
            </a:r>
            <a:r>
              <a:rPr lang="en-GB" sz="3200" b="1" dirty="0" smtClean="0">
                <a:solidFill>
                  <a:srgbClr val="FFFF00"/>
                </a:solidFill>
              </a:rPr>
              <a:t>(data consistency)</a:t>
            </a:r>
          </a:p>
          <a:p>
            <a:endParaRPr lang="en-GB" sz="4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02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0" y="2132820"/>
            <a:ext cx="3162300" cy="3136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90" y="2204830"/>
            <a:ext cx="3086100" cy="29337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4267490" y="3701970"/>
            <a:ext cx="808580" cy="1507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1694670" y="5517290"/>
            <a:ext cx="597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“…the results are surprising” (</a:t>
            </a:r>
            <a:r>
              <a:rPr lang="en-GB" dirty="0" err="1" smtClean="0">
                <a:solidFill>
                  <a:schemeClr val="bg1"/>
                </a:solidFill>
              </a:rPr>
              <a:t>Candes</a:t>
            </a:r>
            <a:r>
              <a:rPr lang="en-GB" dirty="0" smtClean="0">
                <a:solidFill>
                  <a:schemeClr val="bg1"/>
                </a:solidFill>
              </a:rPr>
              <a:t> 2006)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93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500" y="1268700"/>
            <a:ext cx="73450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b="1" dirty="0"/>
          </a:p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Minimise the objective function…</a:t>
            </a:r>
          </a:p>
          <a:p>
            <a:endParaRPr lang="en-GB" sz="3200" b="1" dirty="0"/>
          </a:p>
          <a:p>
            <a:r>
              <a:rPr lang="en-GB" sz="4000" b="1" dirty="0" smtClean="0"/>
              <a:t>{ ||W X</a:t>
            </a:r>
            <a:r>
              <a:rPr lang="en-GB" sz="4000" b="1" dirty="0"/>
              <a:t>||</a:t>
            </a:r>
            <a:r>
              <a:rPr lang="en-GB" sz="4000" b="1" baseline="-25000" dirty="0"/>
              <a:t>1</a:t>
            </a:r>
            <a:r>
              <a:rPr lang="en-GB" sz="4000" b="1" dirty="0"/>
              <a:t> </a:t>
            </a:r>
            <a:r>
              <a:rPr lang="en-GB" sz="4000" b="1" dirty="0" smtClean="0"/>
              <a:t>+ </a:t>
            </a:r>
            <a:r>
              <a:rPr lang="el-GR" sz="4000" b="1" dirty="0" smtClean="0"/>
              <a:t>λ</a:t>
            </a:r>
            <a:r>
              <a:rPr lang="en-GB" sz="4000" b="1" dirty="0" smtClean="0"/>
              <a:t> ||Y  -  U F X||</a:t>
            </a:r>
            <a:r>
              <a:rPr lang="en-GB" sz="4000" b="1" baseline="30000" dirty="0" smtClean="0"/>
              <a:t>2</a:t>
            </a:r>
            <a:r>
              <a:rPr lang="en-GB" sz="4000" b="1" dirty="0" smtClean="0"/>
              <a:t>}  </a:t>
            </a:r>
          </a:p>
          <a:p>
            <a:endParaRPr lang="en-GB" sz="4000" b="1" dirty="0"/>
          </a:p>
          <a:p>
            <a:endParaRPr lang="en-GB" sz="4000" b="1" dirty="0" smtClean="0"/>
          </a:p>
          <a:p>
            <a:r>
              <a:rPr lang="en-GB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Iterative solution</a:t>
            </a:r>
            <a:r>
              <a:rPr lang="en-GB" sz="4000" b="1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85321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50" y="908650"/>
            <a:ext cx="5037142" cy="50471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760" y="332570"/>
            <a:ext cx="371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 times </a:t>
            </a:r>
            <a:r>
              <a:rPr lang="en-GB" dirty="0" err="1" smtClean="0"/>
              <a:t>undersampling</a:t>
            </a:r>
            <a:r>
              <a:rPr lang="en-GB" dirty="0" smtClean="0"/>
              <a:t> mask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010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76"/>
            <a:ext cx="9144000" cy="3206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490" y="5157240"/>
            <a:ext cx="7995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Original		Linear recon			difference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382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16" y="170262"/>
            <a:ext cx="9144000" cy="6641259"/>
          </a:xfrm>
          <a:prstGeom prst="rect">
            <a:avLst/>
          </a:prstGeom>
        </p:spPr>
      </p:pic>
      <p:pic>
        <p:nvPicPr>
          <p:cNvPr id="29699" name="Picture 3" descr="BRIC logo edit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654" y="449016"/>
            <a:ext cx="2700337" cy="8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SBIRC buidl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440668"/>
            <a:ext cx="2708275" cy="20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0_buildings_-_eri_0101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07" y="5013923"/>
            <a:ext cx="2527177" cy="184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4031940" y="2471081"/>
            <a:ext cx="540060" cy="5258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6991290" y="4724397"/>
            <a:ext cx="713058" cy="2887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54" y="5150204"/>
            <a:ext cx="2519772" cy="170779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5228047" y="4725145"/>
            <a:ext cx="754419" cy="4250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6996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" y="908650"/>
            <a:ext cx="9144000" cy="4576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540" y="6237390"/>
            <a:ext cx="6587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://www.eecs.berkeley.edu/~mlustig/CS.html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1169" y="422587"/>
            <a:ext cx="6170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Linear recon				 CS recon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3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20" y="332570"/>
            <a:ext cx="796948" cy="798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22" y="1556740"/>
            <a:ext cx="841343" cy="844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93" y="5727683"/>
            <a:ext cx="871472" cy="869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670" y="3111336"/>
            <a:ext cx="155523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0281" y="4149005"/>
            <a:ext cx="223971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</a:p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measured data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63988" y="3068950"/>
            <a:ext cx="4240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Enforce sparsity in W-domain</a:t>
            </a:r>
            <a:endParaRPr lang="en-GB" b="1" baseline="-25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63988" y="4366888"/>
            <a:ext cx="3887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Data consistency in k-space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>
            <a:stCxn id="2" idx="2"/>
            <a:endCxn id="3" idx="0"/>
          </p:cNvCxnSpPr>
          <p:nvPr/>
        </p:nvCxnSpPr>
        <p:spPr bwMode="auto">
          <a:xfrm>
            <a:off x="2954194" y="1131096"/>
            <a:ext cx="0" cy="4256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>
            <a:stCxn id="3" idx="2"/>
            <a:endCxn id="5" idx="0"/>
          </p:cNvCxnSpPr>
          <p:nvPr/>
        </p:nvCxnSpPr>
        <p:spPr bwMode="auto">
          <a:xfrm>
            <a:off x="2954194" y="2401395"/>
            <a:ext cx="19093" cy="70994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2964148" y="5018553"/>
            <a:ext cx="9139" cy="71446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1282142" y="2608497"/>
            <a:ext cx="13494" cy="276195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1295636" y="2615703"/>
            <a:ext cx="1677652" cy="129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H="1">
            <a:off x="1295636" y="5370451"/>
            <a:ext cx="167765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3016260" y="3545914"/>
            <a:ext cx="9798" cy="6092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2954061" y="116961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GB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28419" y="500459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GB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65242" y="3850000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800" b="1" baseline="30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GB" sz="1800" b="1" baseline="30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7907" y="3577593"/>
            <a:ext cx="53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1800" b="1" baseline="30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GB" sz="1800" b="1" baseline="30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28437" y="277410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62666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6238" y="1160748"/>
            <a:ext cx="6744154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But…</a:t>
            </a:r>
          </a:p>
          <a:p>
            <a:endParaRPr lang="en-GB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Can’t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undersample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sz="32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1D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undersampling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doesn’t work well</a:t>
            </a:r>
          </a:p>
          <a:p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2D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undersampling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pattern is 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SNR?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402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81" y="3376236"/>
            <a:ext cx="4641877" cy="240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24068" y="3155608"/>
            <a:ext cx="1695965" cy="273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extBox 1"/>
          <p:cNvSpPr txBox="1"/>
          <p:nvPr/>
        </p:nvSpPr>
        <p:spPr>
          <a:xfrm>
            <a:off x="430324" y="1277644"/>
            <a:ext cx="501130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Need to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undersample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 2 or more dimensions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Standard 2D Brain		</a:t>
            </a: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3D brain				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Multiparameter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2D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Cardiac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Blood flow			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GB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448433" y="969740"/>
            <a:ext cx="4450772" cy="1898570"/>
            <a:chOff x="253369" y="4114580"/>
            <a:chExt cx="6300700" cy="25067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369" y="4186309"/>
              <a:ext cx="6300700" cy="2435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314169" y="4124908"/>
              <a:ext cx="887742" cy="39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350" b="1">
                  <a:solidFill>
                    <a:schemeClr val="bg1"/>
                  </a:solidFill>
                  <a:latin typeface="Arial" charset="0"/>
                  <a:cs typeface="Arial" charset="0"/>
                </a:rPr>
                <a:t>FULL</a:t>
              </a:r>
            </a:p>
          </p:txBody>
        </p:sp>
        <p:sp>
          <p:nvSpPr>
            <p:cNvPr id="9" name="TextBox 14"/>
            <p:cNvSpPr txBox="1">
              <a:spLocks noChangeArrowheads="1"/>
            </p:cNvSpPr>
            <p:nvPr/>
          </p:nvSpPr>
          <p:spPr bwMode="auto">
            <a:xfrm>
              <a:off x="2384964" y="4124908"/>
              <a:ext cx="880934" cy="39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35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×4CS</a:t>
              </a:r>
            </a:p>
          </p:txBody>
        </p: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4401417" y="4114580"/>
              <a:ext cx="880934" cy="39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35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×6CS</a:t>
              </a:r>
            </a:p>
          </p:txBody>
        </p:sp>
        <p:cxnSp>
          <p:nvCxnSpPr>
            <p:cNvPr id="11" name="Straight Arrow Connector 10"/>
            <p:cNvCxnSpPr>
              <a:cxnSpLocks noChangeShapeType="1"/>
            </p:cNvCxnSpPr>
            <p:nvPr/>
          </p:nvCxnSpPr>
          <p:spPr bwMode="auto">
            <a:xfrm flipV="1">
              <a:off x="2741848" y="5215552"/>
              <a:ext cx="344530" cy="463226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9"/>
            <p:cNvCxnSpPr>
              <a:cxnSpLocks noChangeShapeType="1"/>
            </p:cNvCxnSpPr>
            <p:nvPr/>
          </p:nvCxnSpPr>
          <p:spPr bwMode="auto">
            <a:xfrm flipV="1">
              <a:off x="3290305" y="5141324"/>
              <a:ext cx="350515" cy="533387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20"/>
            <p:cNvCxnSpPr>
              <a:cxnSpLocks noChangeShapeType="1"/>
            </p:cNvCxnSpPr>
            <p:nvPr/>
          </p:nvCxnSpPr>
          <p:spPr bwMode="auto">
            <a:xfrm flipV="1">
              <a:off x="4723284" y="5067095"/>
              <a:ext cx="396044" cy="461443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21"/>
            <p:cNvCxnSpPr>
              <a:cxnSpLocks noChangeShapeType="1"/>
            </p:cNvCxnSpPr>
            <p:nvPr/>
          </p:nvCxnSpPr>
          <p:spPr bwMode="auto">
            <a:xfrm flipV="1">
              <a:off x="5304142" y="5141324"/>
              <a:ext cx="396044" cy="504056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3024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540" y="548600"/>
            <a:ext cx="7148111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</a:rPr>
              <a:t>Mike Davies</a:t>
            </a:r>
            <a:r>
              <a:rPr lang="en-GB" sz="3600" b="1" dirty="0" smtClean="0">
                <a:solidFill>
                  <a:schemeClr val="bg1"/>
                </a:solidFill>
              </a:rPr>
              <a:t>, IDCOM, Engineering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b="1" dirty="0" smtClean="0">
                <a:solidFill>
                  <a:schemeClr val="bg1"/>
                </a:solidFill>
              </a:rPr>
              <a:t>Communications</a:t>
            </a:r>
          </a:p>
          <a:p>
            <a:r>
              <a:rPr lang="en-GB" sz="2800" b="1" dirty="0" smtClean="0">
                <a:solidFill>
                  <a:schemeClr val="bg1"/>
                </a:solidFill>
              </a:rPr>
              <a:t>Radar</a:t>
            </a:r>
          </a:p>
          <a:p>
            <a:r>
              <a:rPr lang="en-GB" sz="2800" b="1" dirty="0" err="1" smtClean="0">
                <a:solidFill>
                  <a:schemeClr val="bg1"/>
                </a:solidFill>
              </a:rPr>
              <a:t>Sparsity</a:t>
            </a:r>
            <a:endParaRPr lang="en-GB" sz="2800" b="1" dirty="0" smtClean="0">
              <a:solidFill>
                <a:schemeClr val="bg1"/>
              </a:solidFill>
            </a:endParaRPr>
          </a:p>
          <a:p>
            <a:r>
              <a:rPr lang="en-GB" sz="2800" b="1" dirty="0" smtClean="0">
                <a:solidFill>
                  <a:schemeClr val="bg1"/>
                </a:solidFill>
              </a:rPr>
              <a:t>Algorithms</a:t>
            </a:r>
          </a:p>
          <a:p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b="1" dirty="0" smtClean="0">
                <a:solidFill>
                  <a:schemeClr val="bg1"/>
                </a:solidFill>
              </a:rPr>
              <a:t>EPSRC Davies &amp; Marshall 2008-2011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50" y="1440201"/>
            <a:ext cx="1628422" cy="1916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60" y="4365130"/>
            <a:ext cx="1512210" cy="2129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980" y="4869200"/>
            <a:ext cx="20523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>
                <a:solidFill>
                  <a:schemeClr val="bg1"/>
                </a:solidFill>
              </a:rPr>
              <a:t>Yuehui</a:t>
            </a:r>
            <a:r>
              <a:rPr lang="en-GB" sz="3200" dirty="0" smtClean="0">
                <a:solidFill>
                  <a:schemeClr val="bg1"/>
                </a:solidFill>
              </a:rPr>
              <a:t> Tao</a:t>
            </a:r>
          </a:p>
          <a:p>
            <a:r>
              <a:rPr lang="en-GB" sz="3200" dirty="0" smtClean="0">
                <a:solidFill>
                  <a:schemeClr val="bg1"/>
                </a:solidFill>
              </a:rPr>
              <a:t>‘Terry’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56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5756" y="332570"/>
            <a:ext cx="4684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Carotid blood flow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45" y="1340710"/>
            <a:ext cx="5662245" cy="49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3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60" y="980660"/>
            <a:ext cx="2480406" cy="4960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80" y="1060548"/>
            <a:ext cx="2480406" cy="49608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668776" y="764630"/>
            <a:ext cx="3744520" cy="5616780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520" y="6093370"/>
            <a:ext cx="2012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Fully sampled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4210" y="6135775"/>
            <a:ext cx="1978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Undersampled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50" y="404580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 err="1" smtClean="0">
                <a:solidFill>
                  <a:srgbClr val="FFFF00"/>
                </a:solidFill>
              </a:rPr>
              <a:t>kt</a:t>
            </a:r>
            <a:r>
              <a:rPr lang="en-GB" sz="3600" b="1" dirty="0" smtClean="0">
                <a:solidFill>
                  <a:srgbClr val="FFFF00"/>
                </a:solidFill>
              </a:rPr>
              <a:t> -space</a:t>
            </a:r>
            <a:endParaRPr lang="en-GB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36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47" y="764630"/>
            <a:ext cx="6267203" cy="4765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10" y="5805330"/>
            <a:ext cx="4340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Tao et al, </a:t>
            </a:r>
            <a:r>
              <a:rPr lang="en-GB" i="1" dirty="0" err="1" smtClean="0">
                <a:solidFill>
                  <a:schemeClr val="bg1"/>
                </a:solidFill>
              </a:rPr>
              <a:t>Magn</a:t>
            </a:r>
            <a:r>
              <a:rPr lang="en-GB" i="1" dirty="0" smtClean="0">
                <a:solidFill>
                  <a:schemeClr val="bg1"/>
                </a:solidFill>
              </a:rPr>
              <a:t> </a:t>
            </a:r>
            <a:r>
              <a:rPr lang="en-GB" i="1" dirty="0" err="1" smtClean="0">
                <a:solidFill>
                  <a:schemeClr val="bg1"/>
                </a:solidFill>
              </a:rPr>
              <a:t>Reson</a:t>
            </a:r>
            <a:r>
              <a:rPr lang="en-GB" i="1" dirty="0" smtClean="0">
                <a:solidFill>
                  <a:schemeClr val="bg1"/>
                </a:solidFill>
              </a:rPr>
              <a:t> </a:t>
            </a:r>
            <a:r>
              <a:rPr lang="en-GB" i="1" dirty="0" err="1" smtClean="0">
                <a:solidFill>
                  <a:schemeClr val="bg1"/>
                </a:solidFill>
              </a:rPr>
              <a:t>Imag</a:t>
            </a:r>
            <a:r>
              <a:rPr lang="en-GB" i="1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2013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87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-space_mask_X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99" y="1196690"/>
            <a:ext cx="2656067" cy="26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550" y="446985"/>
            <a:ext cx="6696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cap="all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undersampling</a:t>
            </a:r>
            <a:r>
              <a:rPr lang="en-GB" altLang="en-US" b="1" cap="all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of 3D brain images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31550" y="1589863"/>
            <a:ext cx="3525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Undersample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BOTH</a:t>
            </a:r>
          </a:p>
          <a:p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encode directions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560" y="3284980"/>
            <a:ext cx="442460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healthy volunteers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Full, 4× and 6× </a:t>
            </a:r>
            <a:r>
              <a:rPr lang="en-GB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undersampling</a:t>
            </a:r>
            <a:endParaRPr lang="en-GB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LMS and CS recon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 volumes (WM, GM, CSF)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Radiological assessment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225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" y="684276"/>
            <a:ext cx="7321296" cy="54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75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580" y="1052670"/>
            <a:ext cx="5262979" cy="4416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  <a:p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acquisition in MRI</a:t>
            </a:r>
          </a:p>
          <a:p>
            <a:pPr>
              <a:spcBef>
                <a:spcPts val="600"/>
              </a:spcBef>
            </a:pPr>
            <a:r>
              <a:rPr lang="en-GB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Undersampling</a:t>
            </a:r>
            <a:endParaRPr lang="en-GB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applied to MRI</a:t>
            </a:r>
          </a:p>
          <a:p>
            <a:pPr>
              <a:spcBef>
                <a:spcPts val="600"/>
              </a:spcBef>
            </a:pPr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issues</a:t>
            </a:r>
          </a:p>
          <a:p>
            <a:pPr>
              <a:spcBef>
                <a:spcPts val="600"/>
              </a:spcBef>
            </a:pPr>
            <a:r>
              <a:rPr lang="en-GB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27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" y="684276"/>
            <a:ext cx="7321296" cy="54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4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387135" y="1196690"/>
            <a:ext cx="6137275" cy="2362200"/>
            <a:chOff x="240249" y="4063942"/>
            <a:chExt cx="6300700" cy="24350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49" y="4063942"/>
              <a:ext cx="6300700" cy="2435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314169" y="4124908"/>
              <a:ext cx="7745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FULL</a:t>
              </a:r>
            </a:p>
          </p:txBody>
        </p:sp>
        <p:sp>
          <p:nvSpPr>
            <p:cNvPr id="5" name="TextBox 14"/>
            <p:cNvSpPr txBox="1">
              <a:spLocks noChangeArrowheads="1"/>
            </p:cNvSpPr>
            <p:nvPr/>
          </p:nvSpPr>
          <p:spPr bwMode="auto">
            <a:xfrm>
              <a:off x="2384964" y="4124908"/>
              <a:ext cx="768246" cy="36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×4CS</a:t>
              </a:r>
            </a:p>
          </p:txBody>
        </p:sp>
        <p:sp>
          <p:nvSpPr>
            <p:cNvPr id="6" name="TextBox 15"/>
            <p:cNvSpPr txBox="1">
              <a:spLocks noChangeArrowheads="1"/>
            </p:cNvSpPr>
            <p:nvPr/>
          </p:nvSpPr>
          <p:spPr bwMode="auto">
            <a:xfrm>
              <a:off x="4401417" y="4114580"/>
              <a:ext cx="768246" cy="36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18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×6CS</a:t>
              </a:r>
            </a:p>
          </p:txBody>
        </p:sp>
        <p:cxnSp>
          <p:nvCxnSpPr>
            <p:cNvPr id="7" name="Straight Arrow Connector 10"/>
            <p:cNvCxnSpPr>
              <a:cxnSpLocks noChangeShapeType="1"/>
            </p:cNvCxnSpPr>
            <p:nvPr/>
          </p:nvCxnSpPr>
          <p:spPr bwMode="auto">
            <a:xfrm flipV="1">
              <a:off x="2741848" y="5215552"/>
              <a:ext cx="344530" cy="463226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19"/>
            <p:cNvCxnSpPr>
              <a:cxnSpLocks noChangeShapeType="1"/>
            </p:cNvCxnSpPr>
            <p:nvPr/>
          </p:nvCxnSpPr>
          <p:spPr bwMode="auto">
            <a:xfrm flipV="1">
              <a:off x="3290305" y="5141324"/>
              <a:ext cx="350515" cy="533387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20"/>
            <p:cNvCxnSpPr>
              <a:cxnSpLocks noChangeShapeType="1"/>
            </p:cNvCxnSpPr>
            <p:nvPr/>
          </p:nvCxnSpPr>
          <p:spPr bwMode="auto">
            <a:xfrm flipV="1">
              <a:off x="4723284" y="5067095"/>
              <a:ext cx="396044" cy="461443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21"/>
            <p:cNvCxnSpPr>
              <a:cxnSpLocks noChangeShapeType="1"/>
            </p:cNvCxnSpPr>
            <p:nvPr/>
          </p:nvCxnSpPr>
          <p:spPr bwMode="auto">
            <a:xfrm flipV="1">
              <a:off x="5304142" y="5141324"/>
              <a:ext cx="396044" cy="504056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86" y="3933070"/>
            <a:ext cx="3516206" cy="25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49166" y="4509150"/>
            <a:ext cx="2895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ISMRM 2015, #2497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1600" y="446985"/>
            <a:ext cx="603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cap="all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undersampled</a:t>
            </a:r>
            <a:r>
              <a:rPr lang="en-GB" altLang="en-US" b="1" cap="all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3D brain images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126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2987780" y="495300"/>
            <a:ext cx="33778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work</a:t>
            </a:r>
            <a:endParaRPr lang="en-US" alt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683460" y="1873802"/>
            <a:ext cx="7849090" cy="442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alt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Compressed Sensing to accelerate MRI</a:t>
            </a:r>
          </a:p>
          <a:p>
            <a:pPr>
              <a:lnSpc>
                <a:spcPct val="115000"/>
              </a:lnSpc>
            </a:pPr>
            <a:endParaRPr lang="en-GB" alt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alt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Fingerprinting (+ CS) for </a:t>
            </a:r>
            <a:r>
              <a:rPr lang="en-GB" alt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qMRI</a:t>
            </a:r>
            <a:endParaRPr lang="en-GB" alt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en-GB" alt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alt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GB" alt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PostDocs</a:t>
            </a:r>
            <a:r>
              <a:rPr lang="en-GB" alt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 PhD students</a:t>
            </a:r>
          </a:p>
          <a:p>
            <a:pPr>
              <a:lnSpc>
                <a:spcPct val="115000"/>
              </a:lnSpc>
            </a:pPr>
            <a:endParaRPr lang="en-GB" alt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en-GB" altLang="en-US" sz="3200" b="1" dirty="0" smtClean="0">
              <a:solidFill>
                <a:schemeClr val="bg1"/>
              </a:solidFill>
            </a:endParaRPr>
          </a:p>
          <a:p>
            <a:endParaRPr lang="en-GB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52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9997" y="260560"/>
            <a:ext cx="42338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MRI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TR, TE, flip angle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0" y="1988800"/>
            <a:ext cx="6912960" cy="4176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9990" y="5703715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 bwMode="auto">
          <a:xfrm flipH="1">
            <a:off x="1828800" y="5934548"/>
            <a:ext cx="2671190" cy="90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5095025" y="5934547"/>
            <a:ext cx="2429385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42260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764704"/>
            <a:ext cx="423705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Density</a:t>
            </a:r>
          </a:p>
          <a:p>
            <a:pPr>
              <a:lnSpc>
                <a:spcPct val="150000"/>
              </a:lnSpc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T2w</a:t>
            </a:r>
          </a:p>
          <a:p>
            <a:pPr>
              <a:lnSpc>
                <a:spcPct val="150000"/>
              </a:lnSpc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T1w (often volumetric)</a:t>
            </a:r>
          </a:p>
          <a:p>
            <a:pPr>
              <a:lnSpc>
                <a:spcPct val="150000"/>
              </a:lnSpc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 (T2*)</a:t>
            </a:r>
          </a:p>
          <a:p>
            <a:pPr>
              <a:lnSpc>
                <a:spcPct val="150000"/>
              </a:lnSpc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FLAIR</a:t>
            </a:r>
          </a:p>
          <a:p>
            <a:pPr>
              <a:lnSpc>
                <a:spcPct val="150000"/>
              </a:lnSpc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imaging</a:t>
            </a:r>
          </a:p>
          <a:p>
            <a:pPr>
              <a:lnSpc>
                <a:spcPct val="150000"/>
              </a:lnSpc>
            </a:pPr>
            <a:r>
              <a:rPr lang="en-GB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868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90" y="917345"/>
            <a:ext cx="5856650" cy="5504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4459" y="332570"/>
            <a:ext cx="1463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slightly</a:t>
            </a:r>
            <a:endParaRPr lang="en-GB" sz="2800" b="1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652150" y="2132820"/>
            <a:ext cx="936130" cy="5760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151992">
            <a:off x="5440057" y="2190442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nearly</a:t>
            </a:r>
            <a:endParaRPr lang="en-GB" sz="2800" b="1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cxnSp>
        <p:nvCxnSpPr>
          <p:cNvPr id="9" name="Curved Connector 8"/>
          <p:cNvCxnSpPr/>
          <p:nvPr/>
        </p:nvCxnSpPr>
        <p:spPr bwMode="auto">
          <a:xfrm>
            <a:off x="4252029" y="816715"/>
            <a:ext cx="404217" cy="373981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 bwMode="auto">
          <a:xfrm rot="1248070">
            <a:off x="4988139" y="2859442"/>
            <a:ext cx="1152160" cy="3521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151992">
            <a:off x="5513004" y="2844394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IAN</a:t>
            </a:r>
            <a:endParaRPr lang="en-GB" b="1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16020" y="6372128"/>
            <a:ext cx="4248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92929"/>
                </a:solidFill>
              </a:rPr>
              <a:t>http://www.eecs.berkeley.edu/~mlustig/</a:t>
            </a:r>
          </a:p>
        </p:txBody>
      </p:sp>
    </p:spTree>
    <p:extLst>
      <p:ext uri="{BB962C8B-B14F-4D97-AF65-F5344CB8AC3E}">
        <p14:creationId xmlns:p14="http://schemas.microsoft.com/office/powerpoint/2010/main" val="953173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2123660" y="416794"/>
            <a:ext cx="50000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alt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5461902" y="1340710"/>
            <a:ext cx="21050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r>
              <a:rPr lang="en-GB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Davies</a:t>
            </a:r>
          </a:p>
          <a:p>
            <a:r>
              <a:rPr lang="en-GB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 </a:t>
            </a:r>
            <a:r>
              <a:rPr lang="en-GB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Rilling</a:t>
            </a:r>
            <a:endParaRPr lang="en-GB" alt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Chaoran</a:t>
            </a:r>
            <a:r>
              <a:rPr lang="en-GB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</a:t>
            </a:r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1187530" y="1340710"/>
            <a:ext cx="361188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CCBS</a:t>
            </a:r>
          </a:p>
          <a:p>
            <a:r>
              <a:rPr lang="en-GB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Dominic Job</a:t>
            </a:r>
          </a:p>
          <a:p>
            <a:r>
              <a:rPr lang="en-GB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 </a:t>
            </a:r>
            <a:r>
              <a:rPr lang="en-GB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Farrall</a:t>
            </a:r>
            <a:endParaRPr lang="en-GB" alt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Yuehui</a:t>
            </a:r>
            <a:r>
              <a:rPr lang="en-GB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Tao (‘Terry’)</a:t>
            </a:r>
          </a:p>
          <a:p>
            <a:r>
              <a:rPr lang="en-GB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Samarth Varma</a:t>
            </a:r>
          </a:p>
          <a:p>
            <a:r>
              <a:rPr lang="en-GB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Joanna </a:t>
            </a:r>
            <a:r>
              <a:rPr lang="en-GB" alt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Wardlaw</a:t>
            </a:r>
            <a:endParaRPr lang="en-GB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Radiographers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70" y="5589300"/>
            <a:ext cx="5760720" cy="719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750" y="4221110"/>
            <a:ext cx="3742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Arnold Benjamin</a:t>
            </a:r>
          </a:p>
          <a:p>
            <a:r>
              <a:rPr lang="en-GB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Wajiha</a:t>
            </a:r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Bano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62" y="4243026"/>
            <a:ext cx="1694310" cy="112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34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71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1043510" y="620610"/>
            <a:ext cx="777716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Magnetic Resonance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Rabi </a:t>
            </a:r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1938					Physics 1944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Bloch </a:t>
            </a:r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1946 and Purcell 1946		Physics 1952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7171" name="Picture 6" descr="Nobel med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30" y="1340710"/>
            <a:ext cx="9906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Nobel med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30" y="2313848"/>
            <a:ext cx="9906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540" y="4005080"/>
            <a:ext cx="3189288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47" y="3429749"/>
            <a:ext cx="2180805" cy="32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/>
          <p:cNvSpPr txBox="1">
            <a:spLocks noChangeArrowheads="1"/>
          </p:cNvSpPr>
          <p:nvPr/>
        </p:nvSpPr>
        <p:spPr bwMode="auto">
          <a:xfrm>
            <a:off x="1043510" y="692620"/>
            <a:ext cx="504978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localisation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(MRI)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Lauterbur</a:t>
            </a:r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1973 and Mansfield 1973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 2003</a:t>
            </a:r>
          </a:p>
        </p:txBody>
      </p:sp>
      <p:pic>
        <p:nvPicPr>
          <p:cNvPr id="10243" name="Picture 6" descr="Nobel med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540" y="3327649"/>
            <a:ext cx="9906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4" name="Object 10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911632"/>
              </p:ext>
            </p:extLst>
          </p:nvPr>
        </p:nvGraphicFramePr>
        <p:xfrm>
          <a:off x="5508130" y="2996940"/>
          <a:ext cx="3420568" cy="3420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Paint Shop Pro Image" r:id="rId4" imgW="4995122" imgH="4995122" progId="PaintShopPro">
                  <p:embed/>
                </p:oleObj>
              </mc:Choice>
              <mc:Fallback>
                <p:oleObj name="Paint Shop Pro Image" r:id="rId4" imgW="4995122" imgH="4995122" progId="PaintShopPro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30" y="2996940"/>
                        <a:ext cx="3420568" cy="3420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594" y="4410908"/>
            <a:ext cx="267811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x gradient co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84188"/>
            <a:ext cx="51816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11150" y="5487988"/>
            <a:ext cx="87249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magnetic field is modulated by pulsed gradient fields</a:t>
            </a:r>
            <a:endParaRPr lang="en-GB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9839" y="488804"/>
            <a:ext cx="3974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 acquisition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11860" y="2458501"/>
            <a:ext cx="1749197" cy="2482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Excite</a:t>
            </a:r>
          </a:p>
          <a:p>
            <a:pPr>
              <a:lnSpc>
                <a:spcPct val="150000"/>
              </a:lnSpc>
            </a:pPr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Evolve</a:t>
            </a:r>
          </a:p>
          <a:p>
            <a:pPr>
              <a:lnSpc>
                <a:spcPct val="150000"/>
              </a:lnSpc>
            </a:pPr>
            <a:r>
              <a:rPr lang="en-GB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52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.pot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5411</TotalTime>
  <Words>699</Words>
  <Application>Microsoft Office PowerPoint</Application>
  <PresentationFormat>On-screen Show (4:3)</PresentationFormat>
  <Paragraphs>293</Paragraphs>
  <Slides>57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Segoe Print</vt:lpstr>
      <vt:lpstr>Times New Roman</vt:lpstr>
      <vt:lpstr>Blank Presentation.pot</vt:lpstr>
      <vt:lpstr>Paint Shop Pro Image</vt:lpstr>
      <vt:lpstr>PowerPoint Presentation</vt:lpstr>
      <vt:lpstr>Partners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Dept of Clinical Neurosciences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Ian Marshall</dc:creator>
  <cp:lastModifiedBy>Ian Marshall</cp:lastModifiedBy>
  <cp:revision>273</cp:revision>
  <cp:lastPrinted>2003-08-07T15:58:52Z</cp:lastPrinted>
  <dcterms:created xsi:type="dcterms:W3CDTF">2002-01-15T10:06:26Z</dcterms:created>
  <dcterms:modified xsi:type="dcterms:W3CDTF">2016-04-06T18:08:27Z</dcterms:modified>
</cp:coreProperties>
</file>